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58" r:id="rId4"/>
    <p:sldId id="261" r:id="rId5"/>
    <p:sldId id="260" r:id="rId6"/>
    <p:sldId id="278" r:id="rId7"/>
    <p:sldId id="271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CFD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5DA2C-FB82-4927-8244-CAC1E8DB1B87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981B6B-BD4D-4038-93C0-421540E779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097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3930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218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9479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522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1810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4237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14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900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116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3812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980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95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600" y="145491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7200" dirty="0">
                <a:latin typeface="Berlin Sans FB Demi" pitchFamily="34" charset="0"/>
              </a:rPr>
              <a:t>Past Continuous</a:t>
            </a:r>
            <a:endParaRPr lang="ru-RU" sz="7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5656" y="2924944"/>
            <a:ext cx="6400800" cy="1752600"/>
          </a:xfrm>
        </p:spPr>
        <p:txBody>
          <a:bodyPr/>
          <a:lstStyle/>
          <a:p>
            <a:r>
              <a:rPr lang="ru-RU" dirty="0"/>
              <a:t>Прошедшее продолженное время</a:t>
            </a:r>
          </a:p>
        </p:txBody>
      </p:sp>
    </p:spTree>
    <p:extLst>
      <p:ext uri="{BB962C8B-B14F-4D97-AF65-F5344CB8AC3E}">
        <p14:creationId xmlns:p14="http://schemas.microsoft.com/office/powerpoint/2010/main" val="78652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/>
              <a:t>Past Continuous</a:t>
            </a:r>
            <a:r>
              <a:rPr lang="ru-RU" sz="4000"/>
              <a:t> употребляется: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2800"/>
              <a:t>Для описания атмосферы, обстановки, и т.п., а также во вступлении к рассказу.</a:t>
            </a:r>
          </a:p>
          <a:p>
            <a:pPr eaLnBrk="1" hangingPunct="1">
              <a:buFontTx/>
              <a:buNone/>
            </a:pPr>
            <a:r>
              <a:rPr lang="ru-RU" sz="2800"/>
              <a:t>   </a:t>
            </a:r>
          </a:p>
          <a:p>
            <a:pPr eaLnBrk="1" hangingPunct="1">
              <a:buFontTx/>
              <a:buNone/>
            </a:pPr>
            <a:r>
              <a:rPr lang="ru-RU" sz="2800"/>
              <a:t> </a:t>
            </a:r>
            <a:r>
              <a:rPr lang="en-US" sz="2800" i="1"/>
              <a:t>The birds </a:t>
            </a:r>
            <a:r>
              <a:rPr lang="en-US" sz="2800" i="1">
                <a:solidFill>
                  <a:srgbClr val="FF3300"/>
                </a:solidFill>
              </a:rPr>
              <a:t>were singing</a:t>
            </a:r>
            <a:r>
              <a:rPr lang="en-US" sz="2800" i="1"/>
              <a:t> and the sun </a:t>
            </a:r>
            <a:r>
              <a:rPr lang="en-US" sz="2800" i="1">
                <a:solidFill>
                  <a:srgbClr val="FF3300"/>
                </a:solidFill>
              </a:rPr>
              <a:t>was shining</a:t>
            </a:r>
            <a:r>
              <a:rPr lang="en-US" sz="2800" i="1"/>
              <a:t>. I </a:t>
            </a:r>
            <a:r>
              <a:rPr lang="en-US" sz="2800" i="1">
                <a:solidFill>
                  <a:srgbClr val="FF3300"/>
                </a:solidFill>
              </a:rPr>
              <a:t>was sitting</a:t>
            </a:r>
            <a:r>
              <a:rPr lang="en-US" sz="2800" i="1"/>
              <a:t> outside in the garden when something strange happened…</a:t>
            </a:r>
            <a:endParaRPr lang="ru-RU" sz="2800" i="1"/>
          </a:p>
        </p:txBody>
      </p:sp>
    </p:spTree>
    <p:extLst>
      <p:ext uri="{BB962C8B-B14F-4D97-AF65-F5344CB8AC3E}">
        <p14:creationId xmlns:p14="http://schemas.microsoft.com/office/powerpoint/2010/main" val="2487757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260648"/>
            <a:ext cx="6870700" cy="771872"/>
          </a:xfrm>
        </p:spPr>
        <p:txBody>
          <a:bodyPr/>
          <a:lstStyle/>
          <a:p>
            <a:pPr eaLnBrk="1" hangingPunct="1"/>
            <a:r>
              <a:rPr lang="ru-RU" dirty="0"/>
              <a:t>Примечание: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196752"/>
            <a:ext cx="7696200" cy="44085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dirty="0"/>
              <a:t>Когда в предложении есть две формы </a:t>
            </a:r>
            <a:r>
              <a:rPr lang="en-US" sz="2800" dirty="0"/>
              <a:t>Past Continuous</a:t>
            </a:r>
            <a:r>
              <a:rPr lang="ru-RU" sz="2800" dirty="0"/>
              <a:t>, относящиеся к одному подлежащему, во избежание повторения глагол </a:t>
            </a:r>
            <a:r>
              <a:rPr lang="en-US" sz="2800" dirty="0"/>
              <a:t>to be </a:t>
            </a:r>
            <a:r>
              <a:rPr lang="ru-RU" sz="2800" dirty="0"/>
              <a:t>во втором случае опускается и употребляется лишь причастие настоящего времени с –</a:t>
            </a:r>
            <a:r>
              <a:rPr lang="en-US" sz="2800" dirty="0" err="1"/>
              <a:t>ing</a:t>
            </a:r>
            <a:r>
              <a:rPr lang="en-US" sz="2800" dirty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/>
              <a:t>He </a:t>
            </a:r>
            <a:r>
              <a:rPr lang="en-US" sz="2800" dirty="0">
                <a:solidFill>
                  <a:srgbClr val="FF3300"/>
                </a:solidFill>
              </a:rPr>
              <a:t>was walking</a:t>
            </a:r>
            <a:r>
              <a:rPr lang="en-US" sz="2800" dirty="0"/>
              <a:t> along, and he </a:t>
            </a:r>
            <a:r>
              <a:rPr lang="en-US" sz="2800" dirty="0">
                <a:solidFill>
                  <a:srgbClr val="FF3300"/>
                </a:solidFill>
              </a:rPr>
              <a:t>was talking</a:t>
            </a:r>
            <a:r>
              <a:rPr lang="en-US" sz="2800" dirty="0"/>
              <a:t> on his mobile phone. = He </a:t>
            </a:r>
            <a:r>
              <a:rPr lang="en-US" sz="2800" dirty="0">
                <a:solidFill>
                  <a:srgbClr val="FF3300"/>
                </a:solidFill>
              </a:rPr>
              <a:t>was walking</a:t>
            </a:r>
            <a:r>
              <a:rPr lang="en-US" sz="2800" dirty="0"/>
              <a:t> along (and) </a:t>
            </a:r>
            <a:r>
              <a:rPr lang="en-US" sz="2800" dirty="0">
                <a:solidFill>
                  <a:srgbClr val="FF3300"/>
                </a:solidFill>
              </a:rPr>
              <a:t>talking</a:t>
            </a:r>
            <a:r>
              <a:rPr lang="en-US" sz="2800" dirty="0"/>
              <a:t> on his mobile phone.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35319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116632"/>
            <a:ext cx="6870700" cy="150306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dirty="0"/>
              <a:t>Указатели времени (сигналы), употребляемые с </a:t>
            </a:r>
            <a:r>
              <a:rPr lang="en-US" sz="3600" dirty="0"/>
              <a:t>Past Continuous</a:t>
            </a:r>
            <a:r>
              <a:rPr lang="ru-RU" sz="3600" dirty="0"/>
              <a:t> 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772816"/>
            <a:ext cx="7696200" cy="3657600"/>
          </a:xfrm>
        </p:spPr>
        <p:txBody>
          <a:bodyPr/>
          <a:lstStyle/>
          <a:p>
            <a:pPr eaLnBrk="1" hangingPunct="1"/>
            <a:r>
              <a:rPr lang="en-US" dirty="0"/>
              <a:t>while </a:t>
            </a:r>
            <a:r>
              <a:rPr lang="en-US" i="1" dirty="0"/>
              <a:t>(</a:t>
            </a:r>
            <a:r>
              <a:rPr lang="ru-RU" i="1" dirty="0"/>
              <a:t>пока)</a:t>
            </a:r>
            <a:r>
              <a:rPr lang="en-US" dirty="0"/>
              <a:t> </a:t>
            </a:r>
            <a:endParaRPr lang="ru-RU" dirty="0"/>
          </a:p>
          <a:p>
            <a:pPr eaLnBrk="1" hangingPunct="1"/>
            <a:r>
              <a:rPr lang="en-US" dirty="0"/>
              <a:t>when</a:t>
            </a:r>
            <a:r>
              <a:rPr lang="ru-RU" dirty="0"/>
              <a:t> </a:t>
            </a:r>
            <a:r>
              <a:rPr lang="ru-RU" i="1" dirty="0"/>
              <a:t>(когда)</a:t>
            </a:r>
            <a:r>
              <a:rPr lang="en-US" dirty="0"/>
              <a:t> </a:t>
            </a:r>
            <a:endParaRPr lang="ru-RU" dirty="0"/>
          </a:p>
          <a:p>
            <a:pPr eaLnBrk="1" hangingPunct="1"/>
            <a:r>
              <a:rPr lang="en-US" dirty="0"/>
              <a:t>as </a:t>
            </a:r>
            <a:r>
              <a:rPr lang="ru-RU" dirty="0"/>
              <a:t>(когда)</a:t>
            </a:r>
          </a:p>
          <a:p>
            <a:pPr eaLnBrk="1" hangingPunct="1"/>
            <a:r>
              <a:rPr lang="en-US" dirty="0"/>
              <a:t>all morning/day/week</a:t>
            </a:r>
            <a:r>
              <a:rPr lang="ru-RU" dirty="0"/>
              <a:t> </a:t>
            </a:r>
            <a:r>
              <a:rPr lang="ru-RU" i="1" dirty="0"/>
              <a:t>(все утро/весь</a:t>
            </a:r>
            <a:r>
              <a:rPr lang="ru-RU" dirty="0"/>
              <a:t> </a:t>
            </a:r>
            <a:r>
              <a:rPr lang="ru-RU" i="1" dirty="0"/>
              <a:t>день/всю неделю)</a:t>
            </a:r>
            <a:endParaRPr lang="ru-RU" dirty="0"/>
          </a:p>
          <a:p>
            <a:pPr eaLnBrk="1" hangingPunct="1"/>
            <a:r>
              <a:rPr lang="en-US" dirty="0"/>
              <a:t>at 8 o’clock am</a:t>
            </a:r>
            <a:r>
              <a:rPr lang="ru-RU" dirty="0"/>
              <a:t> </a:t>
            </a:r>
            <a:r>
              <a:rPr lang="ru-RU" i="1" dirty="0"/>
              <a:t>(в 8 часов утра)</a:t>
            </a:r>
          </a:p>
        </p:txBody>
      </p:sp>
    </p:spTree>
    <p:extLst>
      <p:ext uri="{BB962C8B-B14F-4D97-AF65-F5344CB8AC3E}">
        <p14:creationId xmlns:p14="http://schemas.microsoft.com/office/powerpoint/2010/main" val="2005909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67544" y="188640"/>
            <a:ext cx="8510588" cy="6477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/>
              <a:t>Упражнение</a:t>
            </a:r>
          </a:p>
        </p:txBody>
      </p:sp>
      <p:sp>
        <p:nvSpPr>
          <p:cNvPr id="9219" name="Rectangle 5"/>
          <p:cNvSpPr>
            <a:spLocks noRot="1" noChangeArrowheads="1"/>
          </p:cNvSpPr>
          <p:nvPr/>
        </p:nvSpPr>
        <p:spPr bwMode="auto">
          <a:xfrm>
            <a:off x="467544" y="836340"/>
            <a:ext cx="8158163" cy="405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r>
              <a:rPr lang="en-US" dirty="0"/>
              <a:t>I … (live) in Mexico in June, 2010.</a:t>
            </a:r>
          </a:p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r>
              <a:rPr lang="en-US" dirty="0"/>
              <a:t>When I entered the bathroom he … (shave).</a:t>
            </a:r>
          </a:p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r>
              <a:rPr lang="en-US" dirty="0"/>
              <a:t>When she met him, they … (work) for the same company.</a:t>
            </a:r>
          </a:p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r>
              <a:rPr lang="en-US" dirty="0"/>
              <a:t>What you … (do) last night?</a:t>
            </a:r>
          </a:p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r>
              <a:rPr lang="en-US" dirty="0"/>
              <a:t>I showed him my new dress, but he … (not look) at it.</a:t>
            </a:r>
          </a:p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r>
              <a:rPr lang="en-US" dirty="0"/>
              <a:t>When it started to rain, they … (sit) on the grass.</a:t>
            </a:r>
          </a:p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r>
              <a:rPr lang="en-US" dirty="0"/>
              <a:t>Which hotel Anna … (stay) when she lost her credit card?</a:t>
            </a:r>
          </a:p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r>
              <a:rPr lang="en-US" dirty="0"/>
              <a:t>We … (sleep) when the phone rang.</a:t>
            </a:r>
          </a:p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r>
              <a:rPr lang="en-US" dirty="0"/>
              <a:t>Doctor Fleming discovered penicillin while he … (study) influenza.</a:t>
            </a:r>
          </a:p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r>
              <a:rPr lang="en-US" dirty="0"/>
              <a:t>Sam … (stand) under the tree because it … (rain).</a:t>
            </a:r>
          </a:p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r>
              <a:rPr lang="en-US" dirty="0"/>
              <a:t>When the teacher came into the classroom, the children … (run) and … (scream).</a:t>
            </a:r>
          </a:p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r>
              <a:rPr lang="en-US" dirty="0"/>
              <a:t>While Bob … (chop) the meat, his wife … (peel) potatoes.</a:t>
            </a:r>
          </a:p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r>
              <a:rPr lang="en-US" dirty="0"/>
              <a:t>When I arrived at the party, all the guests … (dance).</a:t>
            </a:r>
          </a:p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r>
              <a:rPr lang="en-US" dirty="0"/>
              <a:t>The waiter cut his finger while he … (pick up) the broken glasses.</a:t>
            </a:r>
          </a:p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r>
              <a:rPr lang="en-US" dirty="0"/>
              <a:t>What you … (wear) when he met you?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3401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9552" y="908720"/>
            <a:ext cx="7772400" cy="1470025"/>
          </a:xfrm>
        </p:spPr>
        <p:txBody>
          <a:bodyPr/>
          <a:lstStyle/>
          <a:p>
            <a:r>
              <a:rPr lang="ru-RU" dirty="0"/>
              <a:t>           Образование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2420888"/>
            <a:ext cx="6400800" cy="1752600"/>
          </a:xfrm>
          <a:noFill/>
        </p:spPr>
        <p:txBody>
          <a:bodyPr/>
          <a:lstStyle/>
          <a:p>
            <a:r>
              <a:rPr lang="en-US" sz="4400" dirty="0">
                <a:solidFill>
                  <a:srgbClr val="00B050"/>
                </a:solidFill>
                <a:latin typeface="Arial Black" pitchFamily="34" charset="0"/>
              </a:rPr>
              <a:t>Past Continuous</a:t>
            </a:r>
            <a:endParaRPr lang="ru-RU" sz="4400" dirty="0">
              <a:solidFill>
                <a:srgbClr val="00B05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271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583" y="188640"/>
            <a:ext cx="9144000" cy="1219200"/>
          </a:xfrm>
        </p:spPr>
        <p:txBody>
          <a:bodyPr/>
          <a:lstStyle/>
          <a:p>
            <a:r>
              <a:rPr lang="ru-RU" sz="4000" dirty="0"/>
              <a:t>1) </a:t>
            </a:r>
            <a:r>
              <a:rPr lang="ru-RU" sz="3600" dirty="0"/>
              <a:t>утвердительная форма</a:t>
            </a:r>
          </a:p>
        </p:txBody>
      </p:sp>
      <p:sp>
        <p:nvSpPr>
          <p:cNvPr id="8196" name="WordArt 4"/>
          <p:cNvSpPr>
            <a:spLocks noChangeArrowheads="1" noChangeShapeType="1" noTextEdit="1"/>
          </p:cNvSpPr>
          <p:nvPr/>
        </p:nvSpPr>
        <p:spPr bwMode="auto">
          <a:xfrm>
            <a:off x="4131472" y="2572381"/>
            <a:ext cx="866775" cy="381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was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8197" name="WordArt 5"/>
          <p:cNvSpPr>
            <a:spLocks noChangeArrowheads="1" noChangeShapeType="1" noTextEdit="1"/>
          </p:cNvSpPr>
          <p:nvPr/>
        </p:nvSpPr>
        <p:spPr bwMode="auto">
          <a:xfrm>
            <a:off x="3842320" y="3715381"/>
            <a:ext cx="1047750" cy="381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were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8198" name="WordArt 6"/>
          <p:cNvSpPr>
            <a:spLocks noChangeArrowheads="1" noChangeShapeType="1" noTextEdit="1"/>
          </p:cNvSpPr>
          <p:nvPr/>
        </p:nvSpPr>
        <p:spPr bwMode="auto">
          <a:xfrm>
            <a:off x="5834930" y="3081968"/>
            <a:ext cx="419100" cy="5048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+</a:t>
            </a:r>
          </a:p>
        </p:txBody>
      </p:sp>
      <p:sp>
        <p:nvSpPr>
          <p:cNvPr id="8199" name="WordArt 7"/>
          <p:cNvSpPr>
            <a:spLocks noChangeArrowheads="1" noChangeShapeType="1" noTextEdit="1"/>
          </p:cNvSpPr>
          <p:nvPr/>
        </p:nvSpPr>
        <p:spPr bwMode="auto">
          <a:xfrm>
            <a:off x="6359822" y="2700536"/>
            <a:ext cx="609600" cy="914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>
                    <a:lumMod val="75000"/>
                  </a:schemeClr>
                </a:solidFill>
                <a:latin typeface="+mj-lt"/>
                <a:cs typeface="Arial"/>
              </a:rPr>
              <a:t>V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1">
                  <a:lumMod val="75000"/>
                </a:schemeClr>
              </a:solidFill>
              <a:latin typeface="+mj-lt"/>
              <a:cs typeface="Arial"/>
            </a:endParaRPr>
          </a:p>
        </p:txBody>
      </p:sp>
      <p:sp>
        <p:nvSpPr>
          <p:cNvPr id="8200" name="WordArt 8"/>
          <p:cNvSpPr>
            <a:spLocks noChangeArrowheads="1" noChangeShapeType="1" noTextEdit="1"/>
          </p:cNvSpPr>
          <p:nvPr/>
        </p:nvSpPr>
        <p:spPr bwMode="auto">
          <a:xfrm>
            <a:off x="7040342" y="2953381"/>
            <a:ext cx="838200" cy="76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ing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8201" name="WordArt 9"/>
          <p:cNvSpPr>
            <a:spLocks noChangeArrowheads="1" noChangeShapeType="1" noTextEdit="1"/>
          </p:cNvSpPr>
          <p:nvPr/>
        </p:nvSpPr>
        <p:spPr bwMode="auto">
          <a:xfrm>
            <a:off x="482687" y="2500511"/>
            <a:ext cx="2895600" cy="6572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>
                    <a:lumMod val="75000"/>
                  </a:schemeClr>
                </a:solidFill>
                <a:latin typeface="+mj-lt"/>
                <a:cs typeface="Arial"/>
              </a:rPr>
              <a:t>(I, he, she, it)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1">
                  <a:lumMod val="75000"/>
                </a:schemeClr>
              </a:solidFill>
              <a:latin typeface="+mj-lt"/>
              <a:cs typeface="Arial"/>
            </a:endParaRPr>
          </a:p>
        </p:txBody>
      </p:sp>
      <p:sp>
        <p:nvSpPr>
          <p:cNvPr id="8202" name="WordArt 10"/>
          <p:cNvSpPr>
            <a:spLocks noChangeArrowheads="1" noChangeShapeType="1" noTextEdit="1"/>
          </p:cNvSpPr>
          <p:nvPr/>
        </p:nvSpPr>
        <p:spPr bwMode="auto">
          <a:xfrm>
            <a:off x="408359" y="3586793"/>
            <a:ext cx="3162300" cy="609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>
                    <a:lumMod val="75000"/>
                  </a:schemeClr>
                </a:solidFill>
                <a:latin typeface="+mj-lt"/>
                <a:cs typeface="Arial"/>
              </a:rPr>
              <a:t>(we, you, they)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1">
                  <a:lumMod val="75000"/>
                </a:schemeClr>
              </a:solidFill>
              <a:latin typeface="+mj-lt"/>
              <a:cs typeface="Arial"/>
            </a:endParaRPr>
          </a:p>
        </p:txBody>
      </p:sp>
      <p:sp>
        <p:nvSpPr>
          <p:cNvPr id="8204" name="AutoShape 12"/>
          <p:cNvSpPr>
            <a:spLocks/>
          </p:cNvSpPr>
          <p:nvPr/>
        </p:nvSpPr>
        <p:spPr bwMode="auto">
          <a:xfrm>
            <a:off x="5305371" y="2572380"/>
            <a:ext cx="228600" cy="1524000"/>
          </a:xfrm>
          <a:prstGeom prst="rightBrace">
            <a:avLst>
              <a:gd name="adj1" fmla="val 55556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98964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7" grpId="0"/>
      <p:bldP spid="8198" grpId="0"/>
      <p:bldP spid="8199" grpId="0"/>
      <p:bldP spid="8200" grpId="0"/>
      <p:bldP spid="8201" grpId="0"/>
      <p:bldP spid="8202" grpId="0"/>
      <p:bldP spid="82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9144000" cy="504056"/>
          </a:xfrm>
        </p:spPr>
        <p:txBody>
          <a:bodyPr>
            <a:normAutofit/>
          </a:bodyPr>
          <a:lstStyle/>
          <a:p>
            <a:pPr>
              <a:lnSpc>
                <a:spcPct val="60000"/>
              </a:lnSpc>
            </a:pPr>
            <a:r>
              <a:rPr lang="ru-RU" sz="3600" dirty="0"/>
              <a:t>Отрицательная форма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412776"/>
            <a:ext cx="8382000" cy="4800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6000" dirty="0"/>
              <a:t> </a:t>
            </a:r>
            <a:r>
              <a:rPr lang="en-US" sz="6000" b="1" dirty="0"/>
              <a:t>was/were + </a:t>
            </a:r>
            <a:r>
              <a:rPr lang="en-US" sz="6000" b="1" dirty="0">
                <a:solidFill>
                  <a:srgbClr val="C00000"/>
                </a:solidFill>
              </a:rPr>
              <a:t>not</a:t>
            </a:r>
          </a:p>
          <a:p>
            <a:r>
              <a:rPr lang="ru-RU" sz="4000" dirty="0"/>
              <a:t>I </a:t>
            </a:r>
            <a:r>
              <a:rPr lang="en-US" sz="4000" dirty="0"/>
              <a:t>was </a:t>
            </a:r>
            <a:r>
              <a:rPr lang="en-US" sz="4000" dirty="0">
                <a:solidFill>
                  <a:srgbClr val="FF0000"/>
                </a:solidFill>
              </a:rPr>
              <a:t>not</a:t>
            </a:r>
            <a:r>
              <a:rPr lang="en-US" sz="4000" dirty="0"/>
              <a:t> working</a:t>
            </a:r>
            <a:r>
              <a:rPr lang="ru-RU" sz="4000" dirty="0"/>
              <a:t>.</a:t>
            </a:r>
            <a:endParaRPr lang="en-US" sz="4000" dirty="0"/>
          </a:p>
          <a:p>
            <a:r>
              <a:rPr lang="en-US" sz="4000" dirty="0"/>
              <a:t>We were</a:t>
            </a:r>
            <a:r>
              <a:rPr lang="en-US" sz="4000" dirty="0">
                <a:solidFill>
                  <a:srgbClr val="FF0000"/>
                </a:solidFill>
              </a:rPr>
              <a:t> not</a:t>
            </a:r>
            <a:r>
              <a:rPr lang="en-US" sz="4000" dirty="0"/>
              <a:t> working.</a:t>
            </a:r>
          </a:p>
          <a:p>
            <a:pPr marL="0" indent="0">
              <a:buNone/>
            </a:pPr>
            <a:r>
              <a:rPr lang="en-US" sz="2800" dirty="0"/>
              <a:t>                                      was </a:t>
            </a:r>
            <a:r>
              <a:rPr lang="en-US" sz="2800" dirty="0">
                <a:solidFill>
                  <a:srgbClr val="C00000"/>
                </a:solidFill>
              </a:rPr>
              <a:t>not</a:t>
            </a:r>
            <a:r>
              <a:rPr lang="en-US" sz="2800" dirty="0"/>
              <a:t> = was</a:t>
            </a:r>
            <a:r>
              <a:rPr lang="en-US" sz="2800" dirty="0">
                <a:solidFill>
                  <a:srgbClr val="C00000"/>
                </a:solidFill>
              </a:rPr>
              <a:t>n’t</a:t>
            </a:r>
          </a:p>
          <a:p>
            <a:pPr marL="0" indent="0">
              <a:buNone/>
            </a:pPr>
            <a:r>
              <a:rPr lang="en-US" sz="2800" dirty="0"/>
              <a:t>                                     were </a:t>
            </a:r>
            <a:r>
              <a:rPr lang="en-US" sz="2800" dirty="0">
                <a:solidFill>
                  <a:srgbClr val="C00000"/>
                </a:solidFill>
              </a:rPr>
              <a:t>not</a:t>
            </a:r>
            <a:r>
              <a:rPr lang="en-US" sz="2800" dirty="0"/>
              <a:t> + were</a:t>
            </a:r>
            <a:r>
              <a:rPr lang="en-US" sz="2800" dirty="0">
                <a:solidFill>
                  <a:srgbClr val="C00000"/>
                </a:solidFill>
              </a:rPr>
              <a:t>n’t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963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23577"/>
            <a:ext cx="9144000" cy="864096"/>
          </a:xfrm>
        </p:spPr>
        <p:txBody>
          <a:bodyPr/>
          <a:lstStyle/>
          <a:p>
            <a:pPr>
              <a:lnSpc>
                <a:spcPct val="60000"/>
              </a:lnSpc>
            </a:pPr>
            <a:br>
              <a:rPr lang="ru-RU" dirty="0"/>
            </a:br>
            <a:r>
              <a:rPr lang="ru-RU" sz="3600" dirty="0"/>
              <a:t> Вопросительная форма</a:t>
            </a:r>
          </a:p>
        </p:txBody>
      </p:sp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595723" y="2170361"/>
            <a:ext cx="866775" cy="381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+mj-lt"/>
                <a:cs typeface="Arial"/>
              </a:rPr>
              <a:t>was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2"/>
              </a:solidFill>
              <a:latin typeface="+mj-lt"/>
              <a:cs typeface="Arial"/>
            </a:endParaRPr>
          </a:p>
        </p:txBody>
      </p:sp>
      <p:sp>
        <p:nvSpPr>
          <p:cNvPr id="10245" name="WordArt 5"/>
          <p:cNvSpPr>
            <a:spLocks noChangeArrowheads="1" noChangeShapeType="1" noTextEdit="1"/>
          </p:cNvSpPr>
          <p:nvPr/>
        </p:nvSpPr>
        <p:spPr bwMode="auto">
          <a:xfrm>
            <a:off x="466725" y="2998787"/>
            <a:ext cx="1047750" cy="381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+mj-lt"/>
                <a:cs typeface="Arial"/>
              </a:rPr>
              <a:t>were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2"/>
              </a:solidFill>
              <a:latin typeface="+mj-lt"/>
              <a:cs typeface="Arial"/>
            </a:endParaRPr>
          </a:p>
        </p:txBody>
      </p:sp>
      <p:sp>
        <p:nvSpPr>
          <p:cNvPr id="10246" name="WordArt 6"/>
          <p:cNvSpPr>
            <a:spLocks noChangeArrowheads="1" noChangeShapeType="1" noTextEdit="1"/>
          </p:cNvSpPr>
          <p:nvPr/>
        </p:nvSpPr>
        <p:spPr bwMode="auto">
          <a:xfrm>
            <a:off x="5708405" y="2427287"/>
            <a:ext cx="419100" cy="5048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+</a:t>
            </a:r>
          </a:p>
        </p:txBody>
      </p:sp>
      <p:sp>
        <p:nvSpPr>
          <p:cNvPr id="10247" name="WordArt 7"/>
          <p:cNvSpPr>
            <a:spLocks noChangeArrowheads="1" noChangeShapeType="1" noTextEdit="1"/>
          </p:cNvSpPr>
          <p:nvPr/>
        </p:nvSpPr>
        <p:spPr bwMode="auto">
          <a:xfrm>
            <a:off x="6318738" y="2170361"/>
            <a:ext cx="609600" cy="914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+mj-lt"/>
                <a:cs typeface="Arial"/>
              </a:rPr>
              <a:t>V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1"/>
              </a:solidFill>
              <a:latin typeface="+mj-lt"/>
              <a:cs typeface="Arial"/>
            </a:endParaRPr>
          </a:p>
        </p:txBody>
      </p:sp>
      <p:sp>
        <p:nvSpPr>
          <p:cNvPr id="10248" name="WordArt 8"/>
          <p:cNvSpPr>
            <a:spLocks noChangeArrowheads="1" noChangeShapeType="1" noTextEdit="1"/>
          </p:cNvSpPr>
          <p:nvPr/>
        </p:nvSpPr>
        <p:spPr bwMode="auto">
          <a:xfrm>
            <a:off x="7021683" y="2427287"/>
            <a:ext cx="838200" cy="76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+mj-lt"/>
                <a:cs typeface="Arial"/>
              </a:rPr>
              <a:t>ing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2"/>
              </a:solidFill>
              <a:latin typeface="+mj-lt"/>
              <a:cs typeface="Arial"/>
            </a:endParaRPr>
          </a:p>
        </p:txBody>
      </p:sp>
      <p:sp>
        <p:nvSpPr>
          <p:cNvPr id="10249" name="WordArt 9"/>
          <p:cNvSpPr>
            <a:spLocks noChangeArrowheads="1" noChangeShapeType="1" noTextEdit="1"/>
          </p:cNvSpPr>
          <p:nvPr/>
        </p:nvSpPr>
        <p:spPr bwMode="auto">
          <a:xfrm>
            <a:off x="1848436" y="2003002"/>
            <a:ext cx="2895600" cy="6572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+mj-lt"/>
                <a:cs typeface="Arial"/>
              </a:rPr>
              <a:t>(I, he, she, it)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hlink"/>
              </a:solidFill>
              <a:latin typeface="+mj-lt"/>
              <a:cs typeface="Arial"/>
            </a:endParaRPr>
          </a:p>
        </p:txBody>
      </p:sp>
      <p:sp>
        <p:nvSpPr>
          <p:cNvPr id="10250" name="WordArt 10"/>
          <p:cNvSpPr>
            <a:spLocks noChangeArrowheads="1" noChangeShapeType="1" noTextEdit="1"/>
          </p:cNvSpPr>
          <p:nvPr/>
        </p:nvSpPr>
        <p:spPr bwMode="auto">
          <a:xfrm>
            <a:off x="1757143" y="2877714"/>
            <a:ext cx="3162300" cy="609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+mj-lt"/>
                <a:cs typeface="Arial"/>
              </a:rPr>
              <a:t>(we, you, they)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hlink"/>
              </a:solidFill>
              <a:latin typeface="+mj-lt"/>
              <a:cs typeface="Arial"/>
            </a:endParaRPr>
          </a:p>
        </p:txBody>
      </p:sp>
      <p:sp>
        <p:nvSpPr>
          <p:cNvPr id="10251" name="AutoShape 11"/>
          <p:cNvSpPr>
            <a:spLocks/>
          </p:cNvSpPr>
          <p:nvPr/>
        </p:nvSpPr>
        <p:spPr bwMode="auto">
          <a:xfrm>
            <a:off x="5154490" y="1865561"/>
            <a:ext cx="228600" cy="1524000"/>
          </a:xfrm>
          <a:prstGeom prst="rightBrace">
            <a:avLst>
              <a:gd name="adj1" fmla="val 55556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+mj-lt"/>
            </a:endParaRPr>
          </a:p>
        </p:txBody>
      </p:sp>
      <p:sp>
        <p:nvSpPr>
          <p:cNvPr id="10252" name="WordArt 12"/>
          <p:cNvSpPr>
            <a:spLocks noChangeArrowheads="1" noChangeShapeType="1" noTextEdit="1"/>
          </p:cNvSpPr>
          <p:nvPr/>
        </p:nvSpPr>
        <p:spPr bwMode="auto">
          <a:xfrm>
            <a:off x="2209800" y="3810000"/>
            <a:ext cx="166688" cy="4953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75014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6763E-6 L 0.175 -0.0034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-18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6185E-6 L -0.08941 -0.05503 C -0.10834 -0.06752 -0.13629 -0.07399 -0.16545 -0.07399 C -0.19896 -0.07399 -0.22535 -0.06752 -0.24427 -0.05503 L -0.33334 1.6185E-6 " pathEditMode="relative" rAng="0" ptsTypes="FffFF">
                                      <p:cBhvr>
                                        <p:cTn id="8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67" y="-3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63" presetClass="path" presetSubtype="0" accel="50000" decel="5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animMotion origin="layout" path="M -4.44444E-6 -2.65896E-6 L 0.07431 -0.0027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15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42775E-6 L 0.16041 2.42775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21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42775E-6 L -0.09601 -0.05364 C -0.11597 -0.06567 -0.14618 -0.07191 -0.17743 -0.07191 C -0.21319 -0.07191 -0.24184 -0.06567 -0.2618 -0.05364 L -0.35729 2.42775E-6 " pathEditMode="relative" rAng="0" ptsTypes="FffFF">
                                      <p:cBhvr>
                                        <p:cTn id="16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65" y="-36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  <p:bldP spid="10245" grpId="0" animBg="1"/>
      <p:bldP spid="10249" grpId="0" animBg="1"/>
      <p:bldP spid="10250" grpId="0" animBg="1"/>
      <p:bldP spid="102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1580" y="1628800"/>
            <a:ext cx="75608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dirty="0"/>
              <a:t>Краткие ответы:</a:t>
            </a:r>
            <a:endParaRPr lang="en-US" sz="4000" i="1" dirty="0"/>
          </a:p>
          <a:p>
            <a:endParaRPr lang="ru-RU" sz="4000" dirty="0"/>
          </a:p>
          <a:p>
            <a:pPr marL="285750" indent="-285750">
              <a:buFontTx/>
              <a:buChar char="-"/>
            </a:pPr>
            <a:r>
              <a:rPr lang="en-US" sz="4000" dirty="0"/>
              <a:t>Yes, I was./No, I wasn’t.</a:t>
            </a:r>
          </a:p>
          <a:p>
            <a:pPr marL="285750" indent="-285750">
              <a:buFontTx/>
              <a:buChar char="-"/>
            </a:pPr>
            <a:r>
              <a:rPr lang="en-US" sz="4000" dirty="0"/>
              <a:t>Yes, they were./No, they weren’t.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341523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836712"/>
            <a:ext cx="8869305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2514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54063" y="171450"/>
            <a:ext cx="6740525" cy="1546225"/>
          </a:xfrm>
        </p:spPr>
        <p:txBody>
          <a:bodyPr/>
          <a:lstStyle/>
          <a:p>
            <a:pPr eaLnBrk="1" hangingPunct="1"/>
            <a:r>
              <a:rPr lang="en-US" sz="4000"/>
              <a:t>Past Continuous</a:t>
            </a:r>
            <a:r>
              <a:rPr lang="ru-RU" sz="4000"/>
              <a:t> употребляется: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ru-RU" sz="2800" dirty="0"/>
              <a:t>для описания действия, которое происходило в прошлом и которое было прервано другим действием. </a:t>
            </a:r>
            <a:r>
              <a:rPr lang="en-US" sz="1800" dirty="0"/>
              <a:t>Past Continuous</a:t>
            </a:r>
            <a:r>
              <a:rPr lang="ru-RU" sz="1800" dirty="0"/>
              <a:t> употребляется для описания действия в развитии/процессе (длительное действие),</a:t>
            </a:r>
            <a:r>
              <a:rPr lang="en-US" sz="1800" dirty="0"/>
              <a:t> a Past Simple –</a:t>
            </a:r>
            <a:r>
              <a:rPr lang="ru-RU" sz="1800" dirty="0"/>
              <a:t> для описания действия, которое прервало его (краткое действие)</a:t>
            </a:r>
          </a:p>
          <a:p>
            <a:pPr eaLnBrk="1" hangingPunct="1"/>
            <a:endParaRPr lang="ru-RU" sz="1800" dirty="0"/>
          </a:p>
          <a:p>
            <a:pPr eaLnBrk="1" hangingPunct="1">
              <a:buFontTx/>
              <a:buNone/>
            </a:pPr>
            <a:r>
              <a:rPr lang="ru-RU" sz="2400" dirty="0"/>
              <a:t> </a:t>
            </a:r>
            <a:r>
              <a:rPr lang="en-US" sz="2400" dirty="0"/>
              <a:t> </a:t>
            </a:r>
            <a:r>
              <a:rPr lang="ru-RU" sz="2400" dirty="0"/>
              <a:t> </a:t>
            </a:r>
            <a:r>
              <a:rPr lang="en-US" sz="2400" i="1" dirty="0"/>
              <a:t>They </a:t>
            </a:r>
            <a:r>
              <a:rPr lang="en-US" sz="2400" i="1" dirty="0">
                <a:solidFill>
                  <a:srgbClr val="FF3300"/>
                </a:solidFill>
              </a:rPr>
              <a:t>were playing</a:t>
            </a:r>
            <a:r>
              <a:rPr lang="en-US" sz="2400" i="1" dirty="0"/>
              <a:t> football when their mother called them. – </a:t>
            </a:r>
            <a:r>
              <a:rPr lang="ru-RU" sz="2400" i="1" dirty="0"/>
              <a:t>Они играли футбол, когда мама позвала их.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2597897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/>
              <a:t>Past Continuous</a:t>
            </a:r>
            <a:r>
              <a:rPr lang="ru-RU" sz="4000"/>
              <a:t> употребляется: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ru-RU" sz="2800"/>
              <a:t>для описания двух или более действий, происходивших в одно и то же время в прошлом (одновременные действия).</a:t>
            </a:r>
          </a:p>
          <a:p>
            <a:pPr eaLnBrk="1" hangingPunct="1">
              <a:buFontTx/>
              <a:buNone/>
            </a:pPr>
            <a:endParaRPr lang="ru-RU" sz="2800"/>
          </a:p>
          <a:p>
            <a:pPr eaLnBrk="1" hangingPunct="1">
              <a:buFontTx/>
              <a:buNone/>
            </a:pPr>
            <a:r>
              <a:rPr lang="ru-RU" sz="2800"/>
              <a:t>  </a:t>
            </a:r>
            <a:r>
              <a:rPr lang="en-US" sz="2800"/>
              <a:t> </a:t>
            </a:r>
            <a:r>
              <a:rPr lang="en-US" sz="2800" i="1"/>
              <a:t>He </a:t>
            </a:r>
            <a:r>
              <a:rPr lang="en-US" sz="2800" i="1">
                <a:solidFill>
                  <a:srgbClr val="FF3300"/>
                </a:solidFill>
              </a:rPr>
              <a:t>was reading</a:t>
            </a:r>
            <a:r>
              <a:rPr lang="en-US" sz="2800" i="1"/>
              <a:t> while his brother </a:t>
            </a:r>
            <a:r>
              <a:rPr lang="en-US" sz="2800" i="1">
                <a:solidFill>
                  <a:srgbClr val="FF3300"/>
                </a:solidFill>
              </a:rPr>
              <a:t>was watching</a:t>
            </a:r>
            <a:r>
              <a:rPr lang="en-US" sz="2800" i="1"/>
              <a:t> TV. – </a:t>
            </a:r>
            <a:r>
              <a:rPr lang="ru-RU" sz="2800" i="1"/>
              <a:t>Он читал пока его брат смотрел телевизор.</a:t>
            </a:r>
          </a:p>
        </p:txBody>
      </p:sp>
    </p:spTree>
    <p:extLst>
      <p:ext uri="{BB962C8B-B14F-4D97-AF65-F5344CB8AC3E}">
        <p14:creationId xmlns:p14="http://schemas.microsoft.com/office/powerpoint/2010/main" val="3766889589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263</TotalTime>
  <Words>587</Words>
  <Application>Microsoft Office PowerPoint</Application>
  <PresentationFormat>Экран (4:3)</PresentationFormat>
  <Paragraphs>68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Berlin Sans FB Demi</vt:lpstr>
      <vt:lpstr>Calibri</vt:lpstr>
      <vt:lpstr>Gill Sans MT</vt:lpstr>
      <vt:lpstr>Галерея</vt:lpstr>
      <vt:lpstr>Past Continuous</vt:lpstr>
      <vt:lpstr>           Образование</vt:lpstr>
      <vt:lpstr>1) утвердительная форма</vt:lpstr>
      <vt:lpstr>Отрицательная форма</vt:lpstr>
      <vt:lpstr>  Вопросительная форма</vt:lpstr>
      <vt:lpstr>Презентация PowerPoint</vt:lpstr>
      <vt:lpstr>Презентация PowerPoint</vt:lpstr>
      <vt:lpstr>Past Continuous употребляется:</vt:lpstr>
      <vt:lpstr>Past Continuous употребляется:</vt:lpstr>
      <vt:lpstr>Past Continuous употребляется:</vt:lpstr>
      <vt:lpstr>Примечание:</vt:lpstr>
      <vt:lpstr>Указатели времени (сигналы), употребляемые с Past Continuous :</vt:lpstr>
      <vt:lpstr>Упражнение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Continuous</dc:title>
  <dc:creator>Администратор</dc:creator>
  <cp:lastModifiedBy>Professional</cp:lastModifiedBy>
  <cp:revision>16</cp:revision>
  <dcterms:modified xsi:type="dcterms:W3CDTF">2024-11-25T10:11:08Z</dcterms:modified>
</cp:coreProperties>
</file>