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91" r:id="rId7"/>
    <p:sldId id="293" r:id="rId8"/>
    <p:sldId id="294" r:id="rId9"/>
    <p:sldId id="295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040" cy="36360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4040" cy="363600"/>
          </a:xfrm>
          <a:prstGeom prst="rect">
            <a:avLst/>
          </a:prstGeom>
        </p:spPr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1428840" y="2143080"/>
            <a:ext cx="6927840" cy="2648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400" b="1" i="1">
                <a:solidFill>
                  <a:srgbClr val="000000"/>
                </a:solidFill>
                <a:latin typeface="Times New Roman"/>
              </a:rPr>
              <a:t>PAST SIMPLE</a:t>
            </a:r>
            <a:endParaRPr/>
          </a:p>
          <a:p>
            <a:pPr algn="ctr"/>
            <a:r>
              <a:rPr lang="ru-RU" sz="4000" b="1">
                <a:solidFill>
                  <a:srgbClr val="000000"/>
                </a:solidFill>
                <a:latin typeface="Monotype Corsiva"/>
              </a:rPr>
              <a:t>( Простое прошедшее  время)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285840" y="-36360"/>
            <a:ext cx="8499600" cy="1003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6000" b="1">
                <a:solidFill>
                  <a:srgbClr val="990000"/>
                </a:solidFill>
                <a:latin typeface="Times New Roman"/>
              </a:rPr>
              <a:t>Содержание</a:t>
            </a:r>
            <a:endParaRPr/>
          </a:p>
        </p:txBody>
      </p:sp>
      <p:sp>
        <p:nvSpPr>
          <p:cNvPr id="11" name="CustomShape 2"/>
          <p:cNvSpPr/>
          <p:nvPr/>
        </p:nvSpPr>
        <p:spPr>
          <a:xfrm>
            <a:off x="357120" y="1214280"/>
            <a:ext cx="8642520" cy="6791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Употребление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Past</a:t>
            </a: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Simple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Образование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Past</a:t>
            </a: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Simple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Правила написания правильных глаголов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Правила чтения правильных глаголов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 в форме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Past</a:t>
            </a: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Simple</a:t>
            </a:r>
            <a:endParaRPr lang="en-US" sz="2600" i="1" dirty="0">
              <a:solidFill>
                <a:srgbClr val="000000"/>
              </a:solidFill>
              <a:latin typeface="Comic Sans MS"/>
            </a:endParaRPr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Отрицательная форма в </a:t>
            </a:r>
            <a:r>
              <a:rPr lang="en-US" sz="2600" i="1" dirty="0">
                <a:solidFill>
                  <a:srgbClr val="000000"/>
                </a:solidFill>
                <a:latin typeface="Comic Sans MS"/>
              </a:rPr>
              <a:t>Past Simple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Вопросительная форма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Past</a:t>
            </a: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Comic Sans MS"/>
              </a:rPr>
              <a:t>Simple</a:t>
            </a:r>
            <a:endParaRPr dirty="0"/>
          </a:p>
          <a:p>
            <a:pPr>
              <a:buSzPct val="45000"/>
            </a:pPr>
            <a:r>
              <a:rPr lang="ru-RU" sz="2600" i="1" dirty="0">
                <a:solidFill>
                  <a:srgbClr val="000000"/>
                </a:solidFill>
                <a:latin typeface="Comic Sans MS"/>
              </a:rPr>
              <a:t>Самостоятельная работа</a:t>
            </a:r>
            <a:endParaRPr dirty="0"/>
          </a:p>
          <a:p>
            <a:pPr>
              <a:buSzPct val="45000"/>
              <a:buFont typeface="Wingdings"/>
              <a:buChar char="ü"/>
            </a:pPr>
            <a:r>
              <a:rPr lang="ru-RU" sz="2600" i="1">
                <a:solidFill>
                  <a:srgbClr val="000000"/>
                </a:solidFill>
                <a:latin typeface="Comic Sans MS"/>
              </a:rPr>
              <a:t>Упражнения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139320" y="180000"/>
            <a:ext cx="8499600" cy="698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000">
                <a:solidFill>
                  <a:srgbClr val="800080"/>
                </a:solidFill>
                <a:latin typeface="Arial Black"/>
              </a:rPr>
              <a:t>Употребление Past Simple</a:t>
            </a:r>
            <a:endParaRPr/>
          </a:p>
        </p:txBody>
      </p:sp>
      <p:sp>
        <p:nvSpPr>
          <p:cNvPr id="13" name="CustomShape 2"/>
          <p:cNvSpPr/>
          <p:nvPr/>
        </p:nvSpPr>
        <p:spPr>
          <a:xfrm>
            <a:off x="571320" y="1504440"/>
            <a:ext cx="7142400" cy="10054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</a:ln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Past Simple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</a:rPr>
              <a:t> употребляется для выражения действий, которые имели место в прошлом. На время, когда происходило действие указывают следующие слова и выражения :</a:t>
            </a:r>
            <a:endParaRPr/>
          </a:p>
        </p:txBody>
      </p:sp>
      <p:sp>
        <p:nvSpPr>
          <p:cNvPr id="14" name="CustomShape 3"/>
          <p:cNvSpPr/>
          <p:nvPr/>
        </p:nvSpPr>
        <p:spPr>
          <a:xfrm>
            <a:off x="1403648" y="2726280"/>
            <a:ext cx="4213440" cy="2833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Маркеры времени</a:t>
            </a:r>
            <a:endParaRPr lang="en-US" sz="2000" b="1" dirty="0">
              <a:solidFill>
                <a:srgbClr val="000000"/>
              </a:solidFill>
              <a:latin typeface="Book Antiqua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yesterday</a:t>
            </a:r>
            <a:r>
              <a:rPr lang="ru-RU" sz="2000" dirty="0">
                <a:solidFill>
                  <a:srgbClr val="000000"/>
                </a:solidFill>
                <a:latin typeface="Book Antiqua"/>
                <a:ea typeface="Times New Roman"/>
              </a:rPr>
              <a:t> – вчера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last</a:t>
            </a: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week</a:t>
            </a: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ook Antiqua"/>
                <a:ea typeface="Times New Roman"/>
              </a:rPr>
              <a:t>– на прошлой неделе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last</a:t>
            </a: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m</a:t>
            </a:r>
            <a:r>
              <a:rPr lang="ru-RU" sz="2000" dirty="0" err="1">
                <a:solidFill>
                  <a:srgbClr val="000000"/>
                </a:solidFill>
                <a:latin typeface="Book Antiqua"/>
                <a:ea typeface="Times New Roman"/>
              </a:rPr>
              <a:t>onth</a:t>
            </a:r>
            <a:r>
              <a:rPr lang="ru-RU" sz="2000" dirty="0">
                <a:solidFill>
                  <a:srgbClr val="000000"/>
                </a:solidFill>
                <a:latin typeface="Book Antiqua"/>
                <a:ea typeface="Times New Roman"/>
              </a:rPr>
              <a:t> – в прошлом месяце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last</a:t>
            </a: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y</a:t>
            </a:r>
            <a:r>
              <a:rPr lang="ru-RU" sz="2000" dirty="0" err="1">
                <a:solidFill>
                  <a:srgbClr val="000000"/>
                </a:solidFill>
                <a:latin typeface="Book Antiqua"/>
                <a:ea typeface="Times New Roman"/>
              </a:rPr>
              <a:t>ear</a:t>
            </a:r>
            <a:r>
              <a:rPr lang="ru-RU" sz="2000" dirty="0">
                <a:solidFill>
                  <a:srgbClr val="000000"/>
                </a:solidFill>
                <a:latin typeface="Book Antiqua"/>
                <a:ea typeface="Times New Roman"/>
              </a:rPr>
              <a:t> – в прошлом году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Book Antiqua"/>
                <a:ea typeface="Times New Roman"/>
              </a:rPr>
              <a:t>ago</a:t>
            </a:r>
            <a:r>
              <a:rPr lang="ru-RU" sz="20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Book Antiqua"/>
                <a:ea typeface="Times New Roman"/>
              </a:rPr>
              <a:t>– назад                                                                          </a:t>
            </a:r>
            <a:endParaRPr dirty="0"/>
          </a:p>
        </p:txBody>
      </p:sp>
      <p:sp>
        <p:nvSpPr>
          <p:cNvPr id="15" name="CustomShape 4"/>
          <p:cNvSpPr/>
          <p:nvPr/>
        </p:nvSpPr>
        <p:spPr>
          <a:xfrm>
            <a:off x="484050" y="5244539"/>
            <a:ext cx="784440" cy="212760"/>
          </a:xfrm>
          <a:prstGeom prst="ellipse">
            <a:avLst/>
          </a:prstGeom>
          <a:solidFill>
            <a:srgbClr val="C00000"/>
          </a:solidFill>
          <a:ln w="31680">
            <a:solidFill>
              <a:srgbClr val="953735"/>
            </a:solidFill>
            <a:round/>
          </a:ln>
        </p:spPr>
      </p:sp>
      <p:sp>
        <p:nvSpPr>
          <p:cNvPr id="16" name="CustomShape 5"/>
          <p:cNvSpPr/>
          <p:nvPr/>
        </p:nvSpPr>
        <p:spPr>
          <a:xfrm>
            <a:off x="510381" y="3471300"/>
            <a:ext cx="784440" cy="212760"/>
          </a:xfrm>
          <a:prstGeom prst="ellipse">
            <a:avLst/>
          </a:prstGeom>
          <a:solidFill>
            <a:srgbClr val="C00000"/>
          </a:solidFill>
          <a:ln w="31680">
            <a:solidFill>
              <a:srgbClr val="953735"/>
            </a:solidFill>
            <a:round/>
          </a:ln>
        </p:spPr>
      </p:sp>
      <p:sp>
        <p:nvSpPr>
          <p:cNvPr id="17" name="CustomShape 6"/>
          <p:cNvSpPr/>
          <p:nvPr/>
        </p:nvSpPr>
        <p:spPr>
          <a:xfrm>
            <a:off x="484050" y="3900059"/>
            <a:ext cx="784440" cy="212759"/>
          </a:xfrm>
          <a:prstGeom prst="ellipse">
            <a:avLst/>
          </a:prstGeom>
          <a:solidFill>
            <a:srgbClr val="C00000"/>
          </a:solidFill>
          <a:ln w="31680">
            <a:solidFill>
              <a:srgbClr val="953735"/>
            </a:solidFill>
            <a:round/>
          </a:ln>
        </p:spPr>
      </p:sp>
      <p:sp>
        <p:nvSpPr>
          <p:cNvPr id="18" name="CustomShape 7"/>
          <p:cNvSpPr/>
          <p:nvPr/>
        </p:nvSpPr>
        <p:spPr>
          <a:xfrm>
            <a:off x="484050" y="4387081"/>
            <a:ext cx="784440" cy="212760"/>
          </a:xfrm>
          <a:prstGeom prst="ellipse">
            <a:avLst/>
          </a:prstGeom>
          <a:solidFill>
            <a:srgbClr val="C00000"/>
          </a:solidFill>
          <a:ln w="31680">
            <a:solidFill>
              <a:srgbClr val="953735"/>
            </a:solidFill>
            <a:round/>
          </a:ln>
        </p:spPr>
      </p:sp>
      <p:sp>
        <p:nvSpPr>
          <p:cNvPr id="19" name="CustomShape 8"/>
          <p:cNvSpPr/>
          <p:nvPr/>
        </p:nvSpPr>
        <p:spPr>
          <a:xfrm>
            <a:off x="512185" y="4815810"/>
            <a:ext cx="784440" cy="212760"/>
          </a:xfrm>
          <a:prstGeom prst="ellipse">
            <a:avLst/>
          </a:prstGeom>
          <a:solidFill>
            <a:srgbClr val="C00000"/>
          </a:solidFill>
          <a:ln w="31680">
            <a:solidFill>
              <a:srgbClr val="953735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2500200" y="428760"/>
            <a:ext cx="4570560" cy="36828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285840" y="357120"/>
            <a:ext cx="8499600" cy="75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ru-RU" sz="4400">
                <a:solidFill>
                  <a:srgbClr val="355E00"/>
                </a:solidFill>
                <a:latin typeface="Arial Black"/>
              </a:rPr>
              <a:t>Образование Past Simple</a:t>
            </a:r>
            <a:endParaRPr/>
          </a:p>
        </p:txBody>
      </p:sp>
      <p:sp>
        <p:nvSpPr>
          <p:cNvPr id="22" name="CustomShape 3"/>
          <p:cNvSpPr/>
          <p:nvPr/>
        </p:nvSpPr>
        <p:spPr>
          <a:xfrm>
            <a:off x="1248120" y="1145160"/>
            <a:ext cx="6809040" cy="5173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u="sng">
                <a:solidFill>
                  <a:srgbClr val="000000"/>
                </a:solidFill>
                <a:latin typeface="Times New Roman"/>
                <a:ea typeface="Times New Roman"/>
              </a:rPr>
              <a:t>Past Simple образуется двумя способами :</a:t>
            </a:r>
            <a:endParaRPr/>
          </a:p>
        </p:txBody>
      </p:sp>
      <p:sp>
        <p:nvSpPr>
          <p:cNvPr id="23" name="CustomShape 4"/>
          <p:cNvSpPr/>
          <p:nvPr/>
        </p:nvSpPr>
        <p:spPr>
          <a:xfrm>
            <a:off x="642960" y="2655000"/>
            <a:ext cx="3427560" cy="2924280"/>
          </a:xfrm>
          <a:prstGeom prst="rect">
            <a:avLst/>
          </a:pr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lIns="90000" tIns="45000" rIns="90000" bIns="45000" anchor="ctr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Правильные глаголы образуют форму прошедшего времени путём прибавления –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ed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к основе глагола.</a:t>
            </a:r>
            <a:endParaRPr dirty="0"/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Play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play</a:t>
            </a:r>
            <a:r>
              <a:rPr lang="ru-RU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ed</a:t>
            </a:r>
            <a:endParaRPr dirty="0"/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Пример: </a:t>
            </a:r>
            <a:endParaRPr dirty="0"/>
          </a:p>
          <a:p>
            <a:pPr algn="just"/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They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finished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their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work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yesterday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.</a:t>
            </a:r>
            <a:endParaRPr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Они закончили свою работу вчера.</a:t>
            </a:r>
            <a:endParaRPr dirty="0"/>
          </a:p>
          <a:p>
            <a:endParaRPr dirty="0"/>
          </a:p>
        </p:txBody>
      </p:sp>
      <p:sp>
        <p:nvSpPr>
          <p:cNvPr id="24" name="CustomShape 5"/>
          <p:cNvSpPr/>
          <p:nvPr/>
        </p:nvSpPr>
        <p:spPr>
          <a:xfrm>
            <a:off x="4929120" y="2677320"/>
            <a:ext cx="3713400" cy="2833920"/>
          </a:xfrm>
          <a:prstGeom prst="rect">
            <a:avLst/>
          </a:pr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</p:spPr>
        <p:txBody>
          <a:bodyPr lIns="90000" tIns="45000" rIns="90000" bIns="45000" anchor="ctr"/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/>
              </a:rPr>
              <a:t>Для образования прошедшего времени с неправильными глаголами    берётся </a:t>
            </a:r>
            <a:r>
              <a:rPr lang="ru-RU">
                <a:solidFill>
                  <a:srgbClr val="800000"/>
                </a:solidFill>
                <a:latin typeface="Times New Roman"/>
              </a:rPr>
              <a:t>вторая форма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из таблицы неправильных глаголов (go – </a:t>
            </a:r>
            <a:r>
              <a:rPr lang="ru-RU" b="1" i="1">
                <a:solidFill>
                  <a:srgbClr val="000000"/>
                </a:solidFill>
                <a:latin typeface="Times New Roman"/>
              </a:rPr>
              <a:t>went -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gone).</a:t>
            </a:r>
            <a:endParaRPr/>
          </a:p>
          <a:p>
            <a:pPr algn="just"/>
            <a:r>
              <a:rPr lang="ru-RU">
                <a:solidFill>
                  <a:srgbClr val="FF0000"/>
                </a:solidFill>
                <a:latin typeface="Times New Roman"/>
              </a:rPr>
              <a:t>Пример:</a:t>
            </a:r>
            <a:endParaRPr/>
          </a:p>
          <a:p>
            <a:pPr algn="just"/>
            <a:r>
              <a:rPr lang="ru-RU">
                <a:solidFill>
                  <a:srgbClr val="000000"/>
                </a:solidFill>
                <a:latin typeface="Times New Roman"/>
              </a:rPr>
              <a:t>Yesterday Olga </a:t>
            </a:r>
            <a:r>
              <a:rPr lang="ru-RU" b="1">
                <a:solidFill>
                  <a:srgbClr val="000000"/>
                </a:solidFill>
                <a:latin typeface="Times New Roman"/>
              </a:rPr>
              <a:t>went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to the booking office and </a:t>
            </a:r>
            <a:r>
              <a:rPr lang="ru-RU" b="1">
                <a:solidFill>
                  <a:srgbClr val="000000"/>
                </a:solidFill>
                <a:latin typeface="Times New Roman"/>
              </a:rPr>
              <a:t>bought</a:t>
            </a:r>
            <a:r>
              <a:rPr lang="ru-RU">
                <a:solidFill>
                  <a:srgbClr val="000000"/>
                </a:solidFill>
                <a:latin typeface="Times New Roman"/>
              </a:rPr>
              <a:t> two tickets. </a:t>
            </a:r>
            <a:endParaRPr/>
          </a:p>
          <a:p>
            <a:pPr algn="just"/>
            <a:r>
              <a:rPr lang="ru-RU">
                <a:solidFill>
                  <a:srgbClr val="000000"/>
                </a:solidFill>
                <a:latin typeface="Times New Roman"/>
              </a:rPr>
              <a:t>Вчера Ольга ходила в билетную кассу и взяла два билета.</a:t>
            </a:r>
            <a:endParaRPr/>
          </a:p>
          <a:p>
            <a:endParaRPr/>
          </a:p>
        </p:txBody>
      </p:sp>
      <p:cxnSp>
        <p:nvCxnSpPr>
          <p:cNvPr id="25" name="Line 6"/>
          <p:cNvCxnSpPr/>
          <p:nvPr/>
        </p:nvCxnSpPr>
        <p:spPr>
          <a:prstGeom prst="bentConnector3">
            <a:avLst/>
          </a:prstGeom>
        </p:spPr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CEB3E15E-AD57-4E7A-8A80-B2A7286D6AC0}"/>
              </a:ext>
            </a:extLst>
          </p:cNvPr>
          <p:cNvCxnSpPr/>
          <p:nvPr/>
        </p:nvCxnSpPr>
        <p:spPr>
          <a:xfrm flipH="1">
            <a:off x="2771800" y="1662480"/>
            <a:ext cx="720080" cy="68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272B5B1A-050D-4BFE-9C1B-D02231BABAA0}"/>
              </a:ext>
            </a:extLst>
          </p:cNvPr>
          <p:cNvCxnSpPr/>
          <p:nvPr/>
        </p:nvCxnSpPr>
        <p:spPr>
          <a:xfrm>
            <a:off x="4929120" y="1662480"/>
            <a:ext cx="939024" cy="68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2500200" y="428760"/>
            <a:ext cx="4570560" cy="36828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285840" y="357120"/>
            <a:ext cx="8499600" cy="75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dirty="0"/>
          </a:p>
        </p:txBody>
      </p:sp>
      <p:sp>
        <p:nvSpPr>
          <p:cNvPr id="22" name="CustomShape 3"/>
          <p:cNvSpPr/>
          <p:nvPr/>
        </p:nvSpPr>
        <p:spPr>
          <a:xfrm>
            <a:off x="1248120" y="1145160"/>
            <a:ext cx="6809040" cy="5173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cxnSp>
        <p:nvCxnSpPr>
          <p:cNvPr id="25" name="Line 6"/>
          <p:cNvCxnSpPr/>
          <p:nvPr/>
        </p:nvCxnSpPr>
        <p:spPr>
          <a:prstGeom prst="bentConnector3">
            <a:avLst/>
          </a:prstGeom>
        </p:spPr>
      </p:cxnSp>
      <p:sp>
        <p:nvSpPr>
          <p:cNvPr id="2" name="TextBox 1"/>
          <p:cNvSpPr txBox="1"/>
          <p:nvPr/>
        </p:nvSpPr>
        <p:spPr>
          <a:xfrm>
            <a:off x="1043608" y="35712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Таблица неправильных глаголов</a:t>
            </a:r>
          </a:p>
        </p:txBody>
      </p:sp>
      <p:pic>
        <p:nvPicPr>
          <p:cNvPr id="1026" name="Picture 2" descr="https://yandex.ru/images/_crpd/5anFrU836/1eaa16Z0/EMtPRhvFIz9lCts8eDJpMwPkjdjm2AuBREl3sm9XtJJf80rYaekjVfqvNLF1vSrgrh8X-T_54K92CSTEhSPCINHfbmdvUfYuNX6OeGxTrJZmIVld0z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83038"/>
            <a:ext cx="5904656" cy="39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901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2500200" y="428760"/>
            <a:ext cx="4570560" cy="36828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285840" y="357120"/>
            <a:ext cx="8499600" cy="75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dirty="0"/>
          </a:p>
        </p:txBody>
      </p:sp>
      <p:sp>
        <p:nvSpPr>
          <p:cNvPr id="22" name="CustomShape 3"/>
          <p:cNvSpPr/>
          <p:nvPr/>
        </p:nvSpPr>
        <p:spPr>
          <a:xfrm>
            <a:off x="1248120" y="1145160"/>
            <a:ext cx="6809040" cy="5173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cxnSp>
        <p:nvCxnSpPr>
          <p:cNvPr id="25" name="Line 6"/>
          <p:cNvCxnSpPr/>
          <p:nvPr/>
        </p:nvCxnSpPr>
        <p:spPr>
          <a:prstGeom prst="bentConnector3">
            <a:avLst/>
          </a:prstGeom>
        </p:spPr>
      </p:cxnSp>
      <p:sp>
        <p:nvSpPr>
          <p:cNvPr id="2" name="TextBox 1"/>
          <p:cNvSpPr txBox="1"/>
          <p:nvPr/>
        </p:nvSpPr>
        <p:spPr>
          <a:xfrm>
            <a:off x="1007604" y="51887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Отрицательные предложения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F4048A-B219-44D2-8D19-9AA94D7F5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6"/>
            <a:ext cx="486916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3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2500200" y="428760"/>
            <a:ext cx="4570560" cy="36828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285840" y="357120"/>
            <a:ext cx="8499600" cy="75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dirty="0"/>
          </a:p>
        </p:txBody>
      </p:sp>
      <p:sp>
        <p:nvSpPr>
          <p:cNvPr id="22" name="CustomShape 3"/>
          <p:cNvSpPr/>
          <p:nvPr/>
        </p:nvSpPr>
        <p:spPr>
          <a:xfrm>
            <a:off x="1248120" y="1145160"/>
            <a:ext cx="6809040" cy="5173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cxnSp>
        <p:nvCxnSpPr>
          <p:cNvPr id="25" name="Line 6"/>
          <p:cNvCxnSpPr/>
          <p:nvPr/>
        </p:nvCxnSpPr>
        <p:spPr>
          <a:prstGeom prst="bentConnector3">
            <a:avLst/>
          </a:prstGeom>
        </p:spPr>
      </p:cxnSp>
      <p:sp>
        <p:nvSpPr>
          <p:cNvPr id="2" name="TextBox 1"/>
          <p:cNvSpPr txBox="1"/>
          <p:nvPr/>
        </p:nvSpPr>
        <p:spPr>
          <a:xfrm>
            <a:off x="1007604" y="518873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Вопросительные предложения предложения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B2C7F4-BBB0-4070-A466-74F3450A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86760"/>
            <a:ext cx="4685931" cy="35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627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2500200" y="428760"/>
            <a:ext cx="4570560" cy="368280"/>
          </a:xfrm>
          <a:prstGeom prst="rect">
            <a:avLst/>
          </a:prstGeom>
        </p:spPr>
      </p:sp>
      <p:sp>
        <p:nvSpPr>
          <p:cNvPr id="21" name="CustomShape 2"/>
          <p:cNvSpPr/>
          <p:nvPr/>
        </p:nvSpPr>
        <p:spPr>
          <a:xfrm>
            <a:off x="285840" y="357120"/>
            <a:ext cx="8499600" cy="759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endParaRPr dirty="0"/>
          </a:p>
        </p:txBody>
      </p:sp>
      <p:sp>
        <p:nvSpPr>
          <p:cNvPr id="22" name="CustomShape 3"/>
          <p:cNvSpPr/>
          <p:nvPr/>
        </p:nvSpPr>
        <p:spPr>
          <a:xfrm>
            <a:off x="1248120" y="1145160"/>
            <a:ext cx="6809040" cy="5355720"/>
          </a:xfrm>
          <a:prstGeom prst="rect">
            <a:avLst/>
          </a:prstGeom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cxnSp>
        <p:nvCxnSpPr>
          <p:cNvPr id="25" name="Line 6"/>
          <p:cNvCxnSpPr/>
          <p:nvPr/>
        </p:nvCxnSpPr>
        <p:spPr>
          <a:prstGeom prst="bentConnector3">
            <a:avLst/>
          </a:prstGeom>
        </p:spPr>
      </p:cxnSp>
      <p:sp>
        <p:nvSpPr>
          <p:cNvPr id="2" name="TextBox 1"/>
          <p:cNvSpPr txBox="1"/>
          <p:nvPr/>
        </p:nvSpPr>
        <p:spPr>
          <a:xfrm>
            <a:off x="1007604" y="51887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Упражнение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C64623-609F-4964-8577-968039A4E3C7}"/>
              </a:ext>
            </a:extLst>
          </p:cNvPr>
          <p:cNvSpPr txBox="1"/>
          <p:nvPr/>
        </p:nvSpPr>
        <p:spPr>
          <a:xfrm>
            <a:off x="285840" y="1268760"/>
            <a:ext cx="6302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Yesterday he (to wash)   his face at a quarter past seven.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I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work)   at school 3 years ago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We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study)   at university in 1998.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My mother (not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like)   milk in her childhood.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Our children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play)   football last year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You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like) your school?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You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work) at the hospital last week?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We ( not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  yesterday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My friend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live)   in America 2 years ago.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You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live) in this house last year?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Where you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(study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12. Your mother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cook) supper yesterday?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13. I (not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cook )   my breakfast.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14. You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prepare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your homework?          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15. I ( </a:t>
            </a:r>
            <a:r>
              <a:rPr lang="en-US" sz="2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help)   my Granny at the garden.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19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Book Antiqua</vt:lpstr>
      <vt:lpstr>Comic Sans MS</vt:lpstr>
      <vt:lpstr>DejaVu Sans</vt:lpstr>
      <vt:lpstr>Monotype Corsiva</vt:lpstr>
      <vt:lpstr>StarSymbol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School_3</cp:lastModifiedBy>
  <cp:revision>8</cp:revision>
  <dcterms:modified xsi:type="dcterms:W3CDTF">2024-11-26T06:28:46Z</dcterms:modified>
</cp:coreProperties>
</file>